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78" r:id="rId4"/>
    <p:sldId id="344" r:id="rId5"/>
    <p:sldId id="321" r:id="rId6"/>
    <p:sldId id="322" r:id="rId7"/>
    <p:sldId id="323" r:id="rId8"/>
    <p:sldId id="326" r:id="rId9"/>
    <p:sldId id="329" r:id="rId10"/>
    <p:sldId id="352" r:id="rId11"/>
    <p:sldId id="331" r:id="rId12"/>
    <p:sldId id="332" r:id="rId13"/>
    <p:sldId id="333" r:id="rId14"/>
    <p:sldId id="339" r:id="rId15"/>
    <p:sldId id="346" r:id="rId16"/>
    <p:sldId id="351" r:id="rId17"/>
    <p:sldId id="340" r:id="rId18"/>
    <p:sldId id="335" r:id="rId19"/>
    <p:sldId id="336" r:id="rId20"/>
    <p:sldId id="353" r:id="rId21"/>
    <p:sldId id="354" r:id="rId22"/>
    <p:sldId id="350" r:id="rId23"/>
    <p:sldId id="265" r:id="rId2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ka Zahn" initials="JZ" lastIdx="1" clrIdx="0">
    <p:extLst>
      <p:ext uri="{19B8F6BF-5375-455C-9EA6-DF929625EA0E}">
        <p15:presenceInfo xmlns:p15="http://schemas.microsoft.com/office/powerpoint/2012/main" userId="ddcfe8333bbeab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9" autoAdjust="0"/>
    <p:restoredTop sz="94692" autoAdjust="0"/>
  </p:normalViewPr>
  <p:slideViewPr>
    <p:cSldViewPr>
      <p:cViewPr varScale="1">
        <p:scale>
          <a:sx n="102" d="100"/>
          <a:sy n="102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21977-B486-432A-B9A7-D56ABD82518D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21EF-E43C-492D-B046-DA2CE3873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9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AA7A-E52E-4F3E-8A15-1CE88E300FEC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79023-5906-411D-9B60-9954F131CD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9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9023-5906-411D-9B60-9954F131CDC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19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9023-5906-411D-9B60-9954F131CDC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1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9023-5906-411D-9B60-9954F131CDC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79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9023-5906-411D-9B60-9954F131CDC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7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1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30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0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7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06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8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91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1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AD56-28CC-4022-A9CC-F26D47085EB4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CD85-5B4B-4343-99A5-D40F0BE6155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1" descr="C:\Users\Muster\AppData\Local\Temp\Gesamtschule Lohmar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25" y="6184159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3" y="44625"/>
            <a:ext cx="6264697" cy="4824535"/>
          </a:xfrm>
          <a:prstGeom prst="rect">
            <a:avLst/>
          </a:prstGeom>
        </p:spPr>
      </p:pic>
      <p:sp>
        <p:nvSpPr>
          <p:cNvPr id="3" name="Textfeld 12"/>
          <p:cNvSpPr txBox="1">
            <a:spLocks noChangeArrowheads="1"/>
          </p:cNvSpPr>
          <p:nvPr/>
        </p:nvSpPr>
        <p:spPr bwMode="auto">
          <a:xfrm>
            <a:off x="323529" y="4797152"/>
            <a:ext cx="856895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Schullaufbahn und Abschlüsse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800" b="1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an der Gesamtschule </a:t>
            </a:r>
            <a:r>
              <a:rPr kumimoji="0" lang="de-DE" altLang="de-DE" sz="3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Lohmar</a:t>
            </a:r>
            <a:endParaRPr kumimoji="0" lang="de-DE" altLang="de-DE" sz="3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79698" y="262389"/>
            <a:ext cx="610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Unterricht auf verschiedenen ...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5588" y="6023029"/>
            <a:ext cx="457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... Fachleistungsniveaus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479698" y="1016523"/>
            <a:ext cx="6336704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8 bis 10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</a:p>
          <a:p>
            <a:pPr lvl="0"/>
            <a:r>
              <a:rPr lang="de-DE" sz="2400" dirty="0">
                <a:solidFill>
                  <a:srgbClr val="002060"/>
                </a:solidFill>
              </a:rPr>
              <a:t>     Unterricht auf </a:t>
            </a:r>
            <a:r>
              <a:rPr lang="de-DE" sz="2400" b="1" dirty="0">
                <a:solidFill>
                  <a:srgbClr val="002060"/>
                </a:solidFill>
              </a:rPr>
              <a:t>zwei Anspruchsebenen</a:t>
            </a:r>
            <a:r>
              <a:rPr lang="de-DE" sz="2400" dirty="0">
                <a:solidFill>
                  <a:srgbClr val="002060"/>
                </a:solidFill>
              </a:rPr>
              <a:t>:   </a:t>
            </a:r>
          </a:p>
          <a:p>
            <a:pPr lvl="0"/>
            <a:r>
              <a:rPr lang="de-DE" sz="2400" b="1" dirty="0">
                <a:solidFill>
                  <a:srgbClr val="002060"/>
                </a:solidFill>
              </a:rPr>
              <a:t>     Grundebene</a:t>
            </a:r>
            <a:r>
              <a:rPr lang="de-DE" sz="2400" dirty="0">
                <a:solidFill>
                  <a:srgbClr val="002060"/>
                </a:solidFill>
              </a:rPr>
              <a:t> und </a:t>
            </a:r>
            <a:r>
              <a:rPr lang="de-DE" sz="2400" b="1" dirty="0">
                <a:solidFill>
                  <a:srgbClr val="002060"/>
                </a:solidFill>
              </a:rPr>
              <a:t>Erweiterungsebene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79698" y="2276454"/>
            <a:ext cx="6735363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In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dirty="0">
                <a:solidFill>
                  <a:srgbClr val="002060"/>
                </a:solidFill>
              </a:rPr>
              <a:t>Klasse 8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  <a:r>
              <a:rPr lang="de-DE" sz="2400" b="1" dirty="0">
                <a:solidFill>
                  <a:srgbClr val="002060"/>
                </a:solidFill>
              </a:rPr>
              <a:t>Binnendifferenzierung</a:t>
            </a:r>
            <a:r>
              <a:rPr lang="de-DE" sz="2400" dirty="0">
                <a:solidFill>
                  <a:srgbClr val="002060"/>
                </a:solidFill>
              </a:rPr>
              <a:t> im </a:t>
            </a:r>
            <a:r>
              <a:rPr lang="de-DE" sz="2400" b="1" dirty="0">
                <a:solidFill>
                  <a:srgbClr val="002060"/>
                </a:solidFill>
              </a:rPr>
              <a:t>Klassenverband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77496" y="3516727"/>
            <a:ext cx="6336705" cy="1183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Ab Klasse 9: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dirty="0">
                <a:solidFill>
                  <a:srgbClr val="002060"/>
                </a:solidFill>
              </a:rPr>
              <a:t>äußere Differenzierung</a:t>
            </a:r>
            <a:r>
              <a:rPr lang="de-DE" sz="2400" dirty="0">
                <a:solidFill>
                  <a:srgbClr val="002060"/>
                </a:solidFill>
              </a:rPr>
              <a:t> in </a:t>
            </a:r>
            <a:r>
              <a:rPr lang="de-DE" sz="2400" b="1" dirty="0">
                <a:solidFill>
                  <a:srgbClr val="002060"/>
                </a:solidFill>
              </a:rPr>
              <a:t>Grundkursen</a:t>
            </a:r>
            <a:r>
              <a:rPr lang="de-DE" sz="2400" dirty="0">
                <a:solidFill>
                  <a:srgbClr val="002060"/>
                </a:solidFill>
              </a:rPr>
              <a:t> und </a:t>
            </a:r>
            <a:r>
              <a:rPr lang="de-DE" sz="2400" b="1" dirty="0">
                <a:solidFill>
                  <a:srgbClr val="002060"/>
                </a:solidFill>
              </a:rPr>
              <a:t>Erweiterungskursen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477496" y="4788480"/>
            <a:ext cx="7964186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Klassenarbeiten</a:t>
            </a:r>
            <a:r>
              <a:rPr lang="de-DE" sz="2400" dirty="0">
                <a:solidFill>
                  <a:srgbClr val="002060"/>
                </a:solidFill>
              </a:rPr>
              <a:t> auf G- und E-Niveau; </a:t>
            </a:r>
            <a:r>
              <a:rPr lang="de-DE" sz="2400" b="1" dirty="0">
                <a:solidFill>
                  <a:srgbClr val="002060"/>
                </a:solidFill>
              </a:rPr>
              <a:t>innerhalb eines Niveaus </a:t>
            </a:r>
            <a:r>
              <a:rPr lang="de-DE" sz="2400" dirty="0">
                <a:solidFill>
                  <a:srgbClr val="002060"/>
                </a:solidFill>
              </a:rPr>
              <a:t>können </a:t>
            </a:r>
            <a:r>
              <a:rPr lang="de-DE" sz="2400" b="1" dirty="0">
                <a:solidFill>
                  <a:srgbClr val="002060"/>
                </a:solidFill>
              </a:rPr>
              <a:t>alle Notenstufen </a:t>
            </a:r>
            <a:r>
              <a:rPr lang="de-DE" sz="2400" dirty="0">
                <a:solidFill>
                  <a:srgbClr val="002060"/>
                </a:solidFill>
              </a:rPr>
              <a:t>erreicht werden</a:t>
            </a:r>
          </a:p>
        </p:txBody>
      </p:sp>
      <p:sp>
        <p:nvSpPr>
          <p:cNvPr id="9" name="Flussdiagramm: Verbindungsstelle 9"/>
          <p:cNvSpPr/>
          <p:nvPr/>
        </p:nvSpPr>
        <p:spPr>
          <a:xfrm>
            <a:off x="7267588" y="116632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rgbClr val="002060"/>
                </a:solidFill>
              </a:rPr>
              <a:t>Deutsch</a:t>
            </a:r>
          </a:p>
        </p:txBody>
      </p:sp>
    </p:spTree>
    <p:extLst>
      <p:ext uri="{BB962C8B-B14F-4D97-AF65-F5344CB8AC3E}">
        <p14:creationId xmlns:p14="http://schemas.microsoft.com/office/powerpoint/2010/main" val="5021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Verbindungsstelle 1"/>
          <p:cNvSpPr/>
          <p:nvPr/>
        </p:nvSpPr>
        <p:spPr>
          <a:xfrm>
            <a:off x="7211582" y="115392"/>
            <a:ext cx="1800200" cy="1728192"/>
          </a:xfrm>
          <a:prstGeom prst="flowChartConnector">
            <a:avLst/>
          </a:prstGeom>
          <a:solidFill>
            <a:schemeClr val="accent3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Physik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9698" y="262389"/>
            <a:ext cx="610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Unterricht auf verschiedenen ...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611560" y="1726566"/>
            <a:ext cx="5616624" cy="18379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9 und 10</a:t>
            </a:r>
            <a:r>
              <a:rPr lang="de-DE" sz="2400" dirty="0">
                <a:solidFill>
                  <a:srgbClr val="002060"/>
                </a:solidFill>
              </a:rPr>
              <a:t>:         	     Unterricht auf </a:t>
            </a:r>
            <a:r>
              <a:rPr lang="de-DE" sz="2400" b="1" dirty="0">
                <a:solidFill>
                  <a:srgbClr val="002060"/>
                </a:solidFill>
              </a:rPr>
              <a:t>zwei Anspruchsebenen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  <a:r>
              <a:rPr lang="de-DE" sz="2400" b="1" dirty="0">
                <a:solidFill>
                  <a:srgbClr val="002060"/>
                </a:solidFill>
              </a:rPr>
              <a:t>Grundebene</a:t>
            </a:r>
            <a:r>
              <a:rPr lang="de-DE" sz="2400" dirty="0">
                <a:solidFill>
                  <a:srgbClr val="002060"/>
                </a:solidFill>
              </a:rPr>
              <a:t> und </a:t>
            </a:r>
            <a:r>
              <a:rPr lang="de-DE" sz="2400" b="1" dirty="0">
                <a:solidFill>
                  <a:srgbClr val="002060"/>
                </a:solidFill>
              </a:rPr>
              <a:t>Erweiterungsebene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65588" y="6023029"/>
            <a:ext cx="457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... Fachleistungsniveaus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637056" y="3717032"/>
            <a:ext cx="5544616" cy="11871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Binnendifferenzierung </a:t>
            </a:r>
            <a:r>
              <a:rPr lang="de-DE" sz="2400" b="1" dirty="0">
                <a:solidFill>
                  <a:srgbClr val="002060"/>
                </a:solidFill>
              </a:rPr>
              <a:t>im Klassenverband</a:t>
            </a:r>
          </a:p>
        </p:txBody>
      </p:sp>
      <p:pic>
        <p:nvPicPr>
          <p:cNvPr id="8" name="Grafik 1" descr="C:\Users\Muster\AppData\Local\Temp\Gesamtschule Lohma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192663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1_Arbeitsplatz\A_Sekundarschule Lohmar\Homepage\Bilder\2014_05_20\Comic_Lernen_off_on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3095" r="3066" b="5728"/>
          <a:stretch/>
        </p:blipFill>
        <p:spPr bwMode="auto">
          <a:xfrm>
            <a:off x="2108081" y="980728"/>
            <a:ext cx="4373999" cy="42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923352" y="411452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de-DE" sz="5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41733" y="177281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de-DE" sz="5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Flussdiagramm: Verbindungsstelle 3"/>
          <p:cNvSpPr/>
          <p:nvPr/>
        </p:nvSpPr>
        <p:spPr>
          <a:xfrm>
            <a:off x="611560" y="4941169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Ver-setzung</a:t>
            </a:r>
          </a:p>
        </p:txBody>
      </p:sp>
      <p:sp>
        <p:nvSpPr>
          <p:cNvPr id="5" name="Flussdiagramm: Verbindungsstelle 4"/>
          <p:cNvSpPr/>
          <p:nvPr/>
        </p:nvSpPr>
        <p:spPr>
          <a:xfrm>
            <a:off x="2699792" y="4941168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HA 9 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und 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HA 10</a:t>
            </a:r>
          </a:p>
        </p:txBody>
      </p:sp>
      <p:sp>
        <p:nvSpPr>
          <p:cNvPr id="6" name="Flussdiagramm: Verbindungsstelle 5"/>
          <p:cNvSpPr/>
          <p:nvPr/>
        </p:nvSpPr>
        <p:spPr>
          <a:xfrm>
            <a:off x="4788024" y="4941168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FOR 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und 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FOR+Q</a:t>
            </a:r>
          </a:p>
        </p:txBody>
      </p:sp>
      <p:sp>
        <p:nvSpPr>
          <p:cNvPr id="7" name="Flussdiagramm: Verbindungsstelle 6"/>
          <p:cNvSpPr/>
          <p:nvPr/>
        </p:nvSpPr>
        <p:spPr>
          <a:xfrm>
            <a:off x="6804248" y="4930904"/>
            <a:ext cx="1800200" cy="1728192"/>
          </a:xfrm>
          <a:prstGeom prst="flowChartConnector">
            <a:avLst/>
          </a:prstGeom>
          <a:solidFill>
            <a:schemeClr val="accent3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02060"/>
                </a:solidFill>
              </a:rPr>
              <a:t>ZP 10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7120" y="404664"/>
            <a:ext cx="828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rgbClr val="002060"/>
                </a:solidFill>
              </a:rPr>
              <a:t>Abschlüsse</a:t>
            </a:r>
            <a:r>
              <a:rPr lang="de-DE" sz="3500" dirty="0">
                <a:solidFill>
                  <a:srgbClr val="002060"/>
                </a:solidFill>
              </a:rPr>
              <a:t> </a:t>
            </a:r>
            <a:r>
              <a:rPr lang="de-DE" sz="2500" dirty="0">
                <a:solidFill>
                  <a:srgbClr val="002060"/>
                </a:solidFill>
              </a:rPr>
              <a:t>an der </a:t>
            </a:r>
            <a:r>
              <a:rPr lang="de-DE" sz="2800" dirty="0">
                <a:solidFill>
                  <a:srgbClr val="002060"/>
                </a:solidFill>
              </a:rPr>
              <a:t>Gesamtschule Lohmar</a:t>
            </a:r>
          </a:p>
          <a:p>
            <a:pPr algn="ctr"/>
            <a:endParaRPr lang="de-DE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9697" y="332656"/>
            <a:ext cx="317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Versetzungen ...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25333" y="1947006"/>
            <a:ext cx="7631043" cy="14819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200" b="1" dirty="0">
                <a:solidFill>
                  <a:srgbClr val="002060"/>
                </a:solidFill>
              </a:rPr>
              <a:t>Von Klasse 5 bis Klasse 9 </a:t>
            </a:r>
            <a:r>
              <a:rPr lang="de-DE" sz="2200" dirty="0">
                <a:solidFill>
                  <a:srgbClr val="002060"/>
                </a:solidFill>
              </a:rPr>
              <a:t>werden Schüler*innen   grundsätzlich versetzt, können jedoch eine Klasse auf Anraten der Klassenkonferenz wiederholen. 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14980" y="3596144"/>
            <a:ext cx="7919075" cy="12010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In der Klasse 9 gibt 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es erstmalig schullaufbahnbedingt ein </a:t>
            </a: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Versetzungsverfahren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: Mit der Versetzung in die Klasse 10 wird zugleich der </a:t>
            </a: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Hauptschulabschluss der Klasse 9 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vergeben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25333" y="4949574"/>
            <a:ext cx="8145452" cy="9276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2060"/>
                </a:solidFill>
              </a:rPr>
              <a:t>In der Regel verlassen die Schüler*innen nach Klasse 9 die Schule noch nicht, da es in NRW eine </a:t>
            </a:r>
            <a:r>
              <a:rPr lang="de-DE" sz="2200" b="1" dirty="0">
                <a:solidFill>
                  <a:srgbClr val="002060"/>
                </a:solidFill>
              </a:rPr>
              <a:t>Schulpflicht von 10 Jahren </a:t>
            </a:r>
            <a:r>
              <a:rPr lang="de-DE" sz="2200" dirty="0">
                <a:solidFill>
                  <a:srgbClr val="002060"/>
                </a:solidFill>
              </a:rPr>
              <a:t>gibt </a:t>
            </a:r>
          </a:p>
        </p:txBody>
      </p:sp>
      <p:sp>
        <p:nvSpPr>
          <p:cNvPr id="9" name="Flussdiagramm: Verbindungsstelle 3"/>
          <p:cNvSpPr/>
          <p:nvPr/>
        </p:nvSpPr>
        <p:spPr>
          <a:xfrm>
            <a:off x="7236296" y="26604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 err="1">
                <a:solidFill>
                  <a:srgbClr val="002060"/>
                </a:solidFill>
              </a:rPr>
              <a:t>Ver</a:t>
            </a:r>
            <a:r>
              <a:rPr lang="de-DE" sz="2200" dirty="0">
                <a:solidFill>
                  <a:srgbClr val="002060"/>
                </a:solidFill>
              </a:rPr>
              <a:t>-setzung</a:t>
            </a:r>
          </a:p>
        </p:txBody>
      </p:sp>
    </p:spTree>
    <p:extLst>
      <p:ext uri="{BB962C8B-B14F-4D97-AF65-F5344CB8AC3E}">
        <p14:creationId xmlns:p14="http://schemas.microsoft.com/office/powerpoint/2010/main" val="31465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25787" y="4242792"/>
            <a:ext cx="7557365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200" b="1" dirty="0">
                <a:solidFill>
                  <a:srgbClr val="002060"/>
                </a:solidFill>
              </a:rPr>
              <a:t>Fachhochschulreife</a:t>
            </a:r>
            <a:r>
              <a:rPr lang="de-DE" sz="2200" dirty="0">
                <a:solidFill>
                  <a:srgbClr val="002060"/>
                </a:solidFill>
              </a:rPr>
              <a:t> (schulischer Teil): Fachabitur nach 12 Jahren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25786" y="3212976"/>
            <a:ext cx="7557365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Fachoberschulreife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 („Mittlere Reife“) </a:t>
            </a: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mit Qualifikation 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für die gymnasiale Oberstufe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49563" y="2154560"/>
            <a:ext cx="5474565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de-DE" sz="2200" b="1" dirty="0">
                <a:solidFill>
                  <a:srgbClr val="002060"/>
                </a:solidFill>
              </a:rPr>
              <a:t>Fachoberschulreife</a:t>
            </a:r>
            <a:r>
              <a:rPr lang="de-DE" sz="2200" dirty="0">
                <a:solidFill>
                  <a:srgbClr val="002060"/>
                </a:solidFill>
              </a:rPr>
              <a:t> („Mittlere Reife“)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299579" y="1113021"/>
            <a:ext cx="420041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Hauptschulabschluss</a:t>
            </a:r>
          </a:p>
          <a:p>
            <a:pPr lvl="0"/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     nach </a:t>
            </a: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Klasse 9 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oder </a:t>
            </a: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Klasse 10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697" y="332656"/>
            <a:ext cx="454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Mögliche Abschlüsse ...</a:t>
            </a:r>
          </a:p>
        </p:txBody>
      </p:sp>
      <p:sp>
        <p:nvSpPr>
          <p:cNvPr id="10" name="Flussdiagramm: Verbindungsstelle 9"/>
          <p:cNvSpPr/>
          <p:nvPr/>
        </p:nvSpPr>
        <p:spPr>
          <a:xfrm>
            <a:off x="7236296" y="44624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Hinweise und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Infos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251520" y="5322912"/>
            <a:ext cx="7557365" cy="842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200" b="1" dirty="0">
                <a:solidFill>
                  <a:srgbClr val="002060"/>
                </a:solidFill>
              </a:rPr>
              <a:t>Allgemeine Hochschulreife </a:t>
            </a:r>
            <a:r>
              <a:rPr lang="de-DE" sz="2200" dirty="0">
                <a:solidFill>
                  <a:srgbClr val="002060"/>
                </a:solidFill>
              </a:rPr>
              <a:t>(</a:t>
            </a:r>
            <a:r>
              <a:rPr lang="de-DE" sz="2200" b="1" dirty="0">
                <a:solidFill>
                  <a:srgbClr val="002060"/>
                </a:solidFill>
              </a:rPr>
              <a:t>Abitur</a:t>
            </a:r>
            <a:r>
              <a:rPr lang="de-DE" sz="22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21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Verbindungsstelle 1"/>
          <p:cNvSpPr/>
          <p:nvPr/>
        </p:nvSpPr>
        <p:spPr>
          <a:xfrm>
            <a:off x="7236296" y="44624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Hinweise und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Infos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9697" y="116632"/>
            <a:ext cx="884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Die Bedeutung der G- und E-Kurse ...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44528" y="971570"/>
            <a:ext cx="6228707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Entscheidend für die </a:t>
            </a:r>
            <a:r>
              <a:rPr lang="de-DE" sz="2400" b="1" dirty="0">
                <a:solidFill>
                  <a:srgbClr val="002060"/>
                </a:solidFill>
              </a:rPr>
              <a:t>Abschlüsse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  <a:r>
              <a:rPr lang="de-DE" sz="2400" b="1" dirty="0">
                <a:solidFill>
                  <a:srgbClr val="002060"/>
                </a:solidFill>
              </a:rPr>
              <a:t>Anzahl</a:t>
            </a:r>
            <a:r>
              <a:rPr lang="de-DE" sz="2400" dirty="0">
                <a:solidFill>
                  <a:srgbClr val="002060"/>
                </a:solidFill>
              </a:rPr>
              <a:t> an </a:t>
            </a:r>
            <a:r>
              <a:rPr lang="de-DE" sz="2400" b="1" dirty="0">
                <a:solidFill>
                  <a:srgbClr val="002060"/>
                </a:solidFill>
              </a:rPr>
              <a:t>G- und E-Kursen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48774" y="2291705"/>
            <a:ext cx="7344816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Die </a:t>
            </a:r>
            <a:r>
              <a:rPr lang="de-DE" sz="2400" b="1" dirty="0">
                <a:solidFill>
                  <a:srgbClr val="002060"/>
                </a:solidFill>
              </a:rPr>
              <a:t>Zuweisung</a:t>
            </a:r>
            <a:r>
              <a:rPr lang="de-DE" sz="2400" dirty="0">
                <a:solidFill>
                  <a:srgbClr val="002060"/>
                </a:solidFill>
              </a:rPr>
              <a:t> zu G- und E-Kursen beschließt die </a:t>
            </a:r>
            <a:r>
              <a:rPr lang="de-DE" sz="2400" b="1" dirty="0">
                <a:solidFill>
                  <a:srgbClr val="002060"/>
                </a:solidFill>
              </a:rPr>
              <a:t>Zeugniskonferenz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23178" y="3342159"/>
            <a:ext cx="7713218" cy="1183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Aufstufungen in E-Kurse </a:t>
            </a:r>
            <a:r>
              <a:rPr lang="de-DE" sz="2400" dirty="0">
                <a:solidFill>
                  <a:srgbClr val="002060"/>
                </a:solidFill>
              </a:rPr>
              <a:t>und </a:t>
            </a:r>
            <a:r>
              <a:rPr lang="de-DE" sz="2400" b="1" dirty="0">
                <a:solidFill>
                  <a:srgbClr val="002060"/>
                </a:solidFill>
              </a:rPr>
              <a:t>Abstufungen in G-Kurse</a:t>
            </a:r>
            <a:r>
              <a:rPr lang="de-DE" sz="2400" dirty="0">
                <a:solidFill>
                  <a:srgbClr val="002060"/>
                </a:solidFill>
              </a:rPr>
              <a:t> können bis Ende Klasse 9 erfolgen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44528" y="4725144"/>
            <a:ext cx="7964186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Erst am </a:t>
            </a:r>
            <a:r>
              <a:rPr lang="de-DE" sz="2400" b="1" dirty="0">
                <a:solidFill>
                  <a:srgbClr val="002060"/>
                </a:solidFill>
              </a:rPr>
              <a:t>Ende der Klasse 10 </a:t>
            </a:r>
            <a:r>
              <a:rPr lang="de-DE" sz="2400" dirty="0">
                <a:solidFill>
                  <a:srgbClr val="002060"/>
                </a:solidFill>
              </a:rPr>
              <a:t>entscheiden die </a:t>
            </a:r>
            <a:r>
              <a:rPr lang="de-DE" sz="2400" b="1" dirty="0">
                <a:solidFill>
                  <a:srgbClr val="002060"/>
                </a:solidFill>
              </a:rPr>
              <a:t>Kurse</a:t>
            </a:r>
            <a:r>
              <a:rPr lang="de-DE" sz="2400" dirty="0">
                <a:solidFill>
                  <a:srgbClr val="002060"/>
                </a:solidFill>
              </a:rPr>
              <a:t>, die auf dem </a:t>
            </a:r>
            <a:r>
              <a:rPr lang="de-DE" sz="2400" b="1" dirty="0">
                <a:solidFill>
                  <a:srgbClr val="002060"/>
                </a:solidFill>
              </a:rPr>
              <a:t>Abschlusszeugnis</a:t>
            </a:r>
            <a:r>
              <a:rPr lang="de-DE" sz="2400" dirty="0">
                <a:solidFill>
                  <a:srgbClr val="002060"/>
                </a:solidFill>
              </a:rPr>
              <a:t> stehen, über den </a:t>
            </a:r>
            <a:r>
              <a:rPr lang="de-DE" sz="2400" b="1" dirty="0">
                <a:solidFill>
                  <a:srgbClr val="002060"/>
                </a:solidFill>
              </a:rPr>
              <a:t>tatsächlich erworbenen Abschluss</a:t>
            </a:r>
          </a:p>
        </p:txBody>
      </p:sp>
    </p:spTree>
    <p:extLst>
      <p:ext uri="{BB962C8B-B14F-4D97-AF65-F5344CB8AC3E}">
        <p14:creationId xmlns:p14="http://schemas.microsoft.com/office/powerpoint/2010/main" val="34932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372200" y="5949280"/>
            <a:ext cx="27718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0527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68073"/>
              </p:ext>
            </p:extLst>
          </p:nvPr>
        </p:nvGraphicFramePr>
        <p:xfrm>
          <a:off x="323528" y="802343"/>
          <a:ext cx="8470941" cy="4722921"/>
        </p:xfrm>
        <a:graphic>
          <a:graphicData uri="http://schemas.openxmlformats.org/drawingml/2006/table">
            <a:tbl>
              <a:tblPr firstRow="1" firstCol="1" bandRow="1"/>
              <a:tblGrid>
                <a:gridCol w="1872208">
                  <a:extLst>
                    <a:ext uri="{9D8B030D-6E8A-4147-A177-3AD203B41FA5}">
                      <a16:colId xmlns:a16="http://schemas.microsoft.com/office/drawing/2014/main" val="38324162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96674149"/>
                    </a:ext>
                  </a:extLst>
                </a:gridCol>
                <a:gridCol w="414046">
                  <a:extLst>
                    <a:ext uri="{9D8B030D-6E8A-4147-A177-3AD203B41FA5}">
                      <a16:colId xmlns:a16="http://schemas.microsoft.com/office/drawing/2014/main" val="4290229385"/>
                    </a:ext>
                  </a:extLst>
                </a:gridCol>
                <a:gridCol w="414046">
                  <a:extLst>
                    <a:ext uri="{9D8B030D-6E8A-4147-A177-3AD203B41FA5}">
                      <a16:colId xmlns:a16="http://schemas.microsoft.com/office/drawing/2014/main" val="939686181"/>
                    </a:ext>
                  </a:extLst>
                </a:gridCol>
                <a:gridCol w="414046">
                  <a:extLst>
                    <a:ext uri="{9D8B030D-6E8A-4147-A177-3AD203B41FA5}">
                      <a16:colId xmlns:a16="http://schemas.microsoft.com/office/drawing/2014/main" val="2976455159"/>
                    </a:ext>
                  </a:extLst>
                </a:gridCol>
                <a:gridCol w="414046">
                  <a:extLst>
                    <a:ext uri="{9D8B030D-6E8A-4147-A177-3AD203B41FA5}">
                      <a16:colId xmlns:a16="http://schemas.microsoft.com/office/drawing/2014/main" val="693807533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3339900176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12648704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1503935925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9239696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59676939"/>
                    </a:ext>
                  </a:extLst>
                </a:gridCol>
                <a:gridCol w="1270141">
                  <a:extLst>
                    <a:ext uri="{9D8B030D-6E8A-4147-A177-3AD203B41FA5}">
                      <a16:colId xmlns:a16="http://schemas.microsoft.com/office/drawing/2014/main" val="1404387626"/>
                    </a:ext>
                  </a:extLst>
                </a:gridCol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Abschluss</a:t>
                      </a:r>
                      <a:endParaRPr lang="de-DE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E-Kurse (Note)</a:t>
                      </a:r>
                      <a:endParaRPr lang="de-DE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G-Kurse (Note)</a:t>
                      </a:r>
                      <a:endParaRPr lang="de-DE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</a:t>
                      </a:r>
                      <a:endParaRPr lang="de-DE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übrige Fächer</a:t>
                      </a:r>
                      <a:endParaRPr lang="de-DE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34142"/>
                  </a:ext>
                </a:extLst>
              </a:tr>
              <a:tr h="866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Hauptschulabschluss nach Klasse 9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 9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696804"/>
                  </a:ext>
                </a:extLst>
              </a:tr>
              <a:tr h="851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Hauptschulabschluss nach Klasse 10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 10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494573"/>
                  </a:ext>
                </a:extLst>
              </a:tr>
              <a:tr h="1145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Fachoberschulreife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(Mittlerer Schulabschluss)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3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Rest: 4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86195"/>
                  </a:ext>
                </a:extLst>
              </a:tr>
              <a:tr h="851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Fachoberschulreife mit Qualifikation</a:t>
                      </a:r>
                      <a:endParaRPr lang="de-D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FOR-Q</a:t>
                      </a:r>
                      <a:endParaRPr lang="de-DE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34" marR="61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212264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6387" y="15568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9697" y="116632"/>
            <a:ext cx="884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Die Abschlüsse der Sekundarstufe I…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95536" y="5743070"/>
            <a:ext cx="8496944" cy="9262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2200" b="1" dirty="0">
                <a:solidFill>
                  <a:srgbClr val="002060"/>
                </a:solidFill>
              </a:rPr>
              <a:t>Ab Klasse 9</a:t>
            </a:r>
            <a:r>
              <a:rPr lang="de-DE" sz="2200" dirty="0">
                <a:solidFill>
                  <a:srgbClr val="002060"/>
                </a:solidFill>
              </a:rPr>
              <a:t>: Ausgabe von </a:t>
            </a:r>
            <a:r>
              <a:rPr lang="de-DE" sz="2200" b="1" dirty="0">
                <a:solidFill>
                  <a:srgbClr val="002060"/>
                </a:solidFill>
              </a:rPr>
              <a:t>Prognosen</a:t>
            </a:r>
            <a:r>
              <a:rPr lang="de-DE" sz="2200" dirty="0">
                <a:solidFill>
                  <a:srgbClr val="002060"/>
                </a:solidFill>
              </a:rPr>
              <a:t> mit dem </a:t>
            </a:r>
            <a:r>
              <a:rPr lang="de-DE" sz="2200" b="1" dirty="0">
                <a:solidFill>
                  <a:srgbClr val="002060"/>
                </a:solidFill>
              </a:rPr>
              <a:t>zu erwartenden Abschluss </a:t>
            </a:r>
            <a:r>
              <a:rPr lang="de-DE" sz="2200" dirty="0">
                <a:solidFill>
                  <a:srgbClr val="002060"/>
                </a:solidFill>
              </a:rPr>
              <a:t>am Ende der 10 </a:t>
            </a:r>
            <a:r>
              <a:rPr lang="de-DE" sz="2200" b="1" dirty="0">
                <a:solidFill>
                  <a:srgbClr val="002060"/>
                </a:solidFill>
              </a:rPr>
              <a:t>zu jedem Zeugnis</a:t>
            </a:r>
          </a:p>
        </p:txBody>
      </p:sp>
    </p:spTree>
    <p:extLst>
      <p:ext uri="{BB962C8B-B14F-4D97-AF65-F5344CB8AC3E}">
        <p14:creationId xmlns:p14="http://schemas.microsoft.com/office/powerpoint/2010/main" val="3672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Verbindungsstelle 1"/>
          <p:cNvSpPr/>
          <p:nvPr/>
        </p:nvSpPr>
        <p:spPr>
          <a:xfrm>
            <a:off x="7236296" y="116632"/>
            <a:ext cx="1800200" cy="1728192"/>
          </a:xfrm>
          <a:prstGeom prst="flowChartConnector">
            <a:avLst/>
          </a:prstGeom>
          <a:solidFill>
            <a:schemeClr val="accent3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02060"/>
                </a:solidFill>
              </a:rPr>
              <a:t>ZP 10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9697" y="116632"/>
            <a:ext cx="884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Die Zentrale Abschlussprüfung ...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72200" y="4725144"/>
            <a:ext cx="2677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... am Ende </a:t>
            </a:r>
          </a:p>
          <a:p>
            <a:pPr algn="r"/>
            <a:r>
              <a:rPr lang="de-DE" sz="3600" dirty="0">
                <a:solidFill>
                  <a:srgbClr val="002060"/>
                </a:solidFill>
              </a:rPr>
              <a:t>der Klasse 10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23452" y="1916832"/>
            <a:ext cx="5820612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Fächer:</a:t>
            </a:r>
            <a:r>
              <a:rPr lang="de-DE" sz="2000" dirty="0">
                <a:solidFill>
                  <a:srgbClr val="002060"/>
                </a:solidFill>
              </a:rPr>
              <a:t> Deutsch, Mathematik, Englisch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93091" y="2708920"/>
            <a:ext cx="6714221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Grundlage:</a:t>
            </a:r>
            <a:r>
              <a:rPr lang="de-DE" sz="2000" dirty="0">
                <a:solidFill>
                  <a:srgbClr val="002060"/>
                </a:solidFill>
              </a:rPr>
              <a:t> fachspezifische Kompetenzen aus den Jahren 5-10, die die Kernlehrpläne der Fächer vorschreiben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77211" y="3717032"/>
            <a:ext cx="7363141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Anforderungsniveau: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dirty="0" smtClean="0">
                <a:solidFill>
                  <a:srgbClr val="002060"/>
                </a:solidFill>
              </a:rPr>
              <a:t>   G-Kurs</a:t>
            </a:r>
            <a:r>
              <a:rPr lang="de-DE" sz="2000" dirty="0">
                <a:solidFill>
                  <a:srgbClr val="002060"/>
                </a:solidFill>
              </a:rPr>
              <a:t>: Hauptschulabschluss, </a:t>
            </a:r>
          </a:p>
          <a:p>
            <a:pPr lvl="0"/>
            <a:r>
              <a:rPr lang="de-DE" sz="2000" dirty="0">
                <a:solidFill>
                  <a:srgbClr val="002060"/>
                </a:solidFill>
              </a:rPr>
              <a:t>			   E-Kurs: Mittlerer Schulabschluss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93091" y="4643905"/>
            <a:ext cx="5850973" cy="18463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Die </a:t>
            </a:r>
            <a:r>
              <a:rPr lang="de-DE" sz="2000" b="1" dirty="0">
                <a:solidFill>
                  <a:srgbClr val="002060"/>
                </a:solidFill>
              </a:rPr>
              <a:t>Abschlussnote</a:t>
            </a:r>
            <a:r>
              <a:rPr lang="de-DE" sz="2000" dirty="0">
                <a:solidFill>
                  <a:srgbClr val="002060"/>
                </a:solidFill>
              </a:rPr>
              <a:t> setzt sich zu gleichen Teilen aus den Ergebnissen der Abschlussprüfung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060"/>
                </a:solidFill>
              </a:rPr>
              <a:t>(ZP-Note) sowie den Leistungen des gesamten 10. Schuljahres zusammen (Vornote). 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31525" y="836712"/>
            <a:ext cx="6300715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ZP 10</a:t>
            </a:r>
            <a:r>
              <a:rPr lang="de-DE" sz="2000" dirty="0">
                <a:solidFill>
                  <a:srgbClr val="002060"/>
                </a:solidFill>
              </a:rPr>
              <a:t>: Schriftliche Prüfung mit zentral gestellten Aufgaben und Bewertungskriterien</a:t>
            </a:r>
          </a:p>
        </p:txBody>
      </p:sp>
      <p:pic>
        <p:nvPicPr>
          <p:cNvPr id="11" name="Grafik 1" descr="C:\Users\Muster\AppData\Local\Temp\Gesamtschule Lohma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175685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35646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Hauptschulabschluss (HA 9)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2"/>
          <a:srcRect l="25750" t="21320" r="27337" b="50462"/>
          <a:stretch/>
        </p:blipFill>
        <p:spPr bwMode="auto">
          <a:xfrm>
            <a:off x="251520" y="1340768"/>
            <a:ext cx="856895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ussdiagramm: Verbindungsstelle 6"/>
          <p:cNvSpPr/>
          <p:nvPr/>
        </p:nvSpPr>
        <p:spPr>
          <a:xfrm>
            <a:off x="7164288" y="138698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HA 9</a:t>
            </a:r>
          </a:p>
        </p:txBody>
      </p:sp>
      <p:pic>
        <p:nvPicPr>
          <p:cNvPr id="8" name="Grafik 1" descr="C:\Users\Muster\AppData\Local\Temp\Gesamtschule Lohmar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16" y="6165304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356463"/>
            <a:ext cx="55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Hauptschulabschluss (HA 10)</a:t>
            </a:r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25485" t="50166" r="27690" b="14248"/>
          <a:stretch/>
        </p:blipFill>
        <p:spPr bwMode="auto">
          <a:xfrm>
            <a:off x="107504" y="1556792"/>
            <a:ext cx="885698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ussdiagramm: Verbindungsstelle 4"/>
          <p:cNvSpPr/>
          <p:nvPr/>
        </p:nvSpPr>
        <p:spPr>
          <a:xfrm>
            <a:off x="7241849" y="124480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HA 10</a:t>
            </a:r>
          </a:p>
        </p:txBody>
      </p:sp>
    </p:spTree>
    <p:extLst>
      <p:ext uri="{BB962C8B-B14F-4D97-AF65-F5344CB8AC3E}">
        <p14:creationId xmlns:p14="http://schemas.microsoft.com/office/powerpoint/2010/main" val="42188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83968" y="41490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2" name="Picture 4" descr="http://www.arndt-sowi.de/webquest/fckeditor/userfiles/praesentati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9" y="1298102"/>
            <a:ext cx="41308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636383"/>
            <a:ext cx="8707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002060"/>
                </a:solidFill>
              </a:rPr>
              <a:t>Häufig gestellte Fragen: </a:t>
            </a:r>
          </a:p>
          <a:p>
            <a:endParaRPr lang="de-DE" sz="4000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08387" y="2116688"/>
            <a:ext cx="4612085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700"/>
              </a:spcBef>
              <a:buAutoNum type="arabicPeriod"/>
            </a:pPr>
            <a:r>
              <a:rPr lang="de-DE" sz="2800" b="1" dirty="0">
                <a:solidFill>
                  <a:srgbClr val="002060"/>
                </a:solidFill>
              </a:rPr>
              <a:t>Fächer</a:t>
            </a:r>
            <a:r>
              <a:rPr lang="de-DE" sz="2800" dirty="0">
                <a:solidFill>
                  <a:srgbClr val="002060"/>
                </a:solidFill>
              </a:rPr>
              <a:t> und </a:t>
            </a:r>
            <a:r>
              <a:rPr lang="de-DE" sz="2800" b="1" dirty="0">
                <a:solidFill>
                  <a:srgbClr val="002060"/>
                </a:solidFill>
              </a:rPr>
              <a:t>Jahrgänge</a:t>
            </a:r>
            <a:r>
              <a:rPr lang="de-DE" sz="2800" dirty="0">
                <a:solidFill>
                  <a:srgbClr val="002060"/>
                </a:solidFill>
              </a:rPr>
              <a:t>: Was ist wann wichtig?</a:t>
            </a:r>
          </a:p>
          <a:p>
            <a:pPr marL="514350" indent="-514350">
              <a:spcBef>
                <a:spcPts val="1700"/>
              </a:spcBef>
              <a:buAutoNum type="arabicPeriod"/>
            </a:pPr>
            <a:r>
              <a:rPr lang="de-DE" sz="2800" b="1" dirty="0">
                <a:solidFill>
                  <a:srgbClr val="002060"/>
                </a:solidFill>
              </a:rPr>
              <a:t>Versetzung</a:t>
            </a:r>
            <a:r>
              <a:rPr lang="de-DE" sz="2800" dirty="0">
                <a:solidFill>
                  <a:srgbClr val="002060"/>
                </a:solidFill>
              </a:rPr>
              <a:t> in Jahrgang 10: Was muss ich erreichen?</a:t>
            </a:r>
            <a:endParaRPr lang="de-DE" sz="2800" b="1" dirty="0">
              <a:solidFill>
                <a:srgbClr val="002060"/>
              </a:solidFill>
            </a:endParaRPr>
          </a:p>
          <a:p>
            <a:pPr marL="514350" indent="-514350">
              <a:spcBef>
                <a:spcPts val="1700"/>
              </a:spcBef>
              <a:buAutoNum type="arabicPeriod"/>
            </a:pPr>
            <a:r>
              <a:rPr lang="de-DE" sz="2800" b="1" dirty="0">
                <a:solidFill>
                  <a:srgbClr val="002060"/>
                </a:solidFill>
              </a:rPr>
              <a:t>Schulabschlüsse</a:t>
            </a:r>
            <a:r>
              <a:rPr lang="de-DE" sz="2800" dirty="0">
                <a:solidFill>
                  <a:srgbClr val="002060"/>
                </a:solidFill>
              </a:rPr>
              <a:t>: Welche Bedingungen und Regeln muss ich erfüllen? </a:t>
            </a:r>
            <a:endParaRPr lang="de-D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476672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Fachoberschulreife (FOR)</a:t>
            </a:r>
          </a:p>
          <a:p>
            <a:r>
              <a:rPr lang="de-DE" dirty="0">
                <a:solidFill>
                  <a:srgbClr val="002060"/>
                </a:solidFill>
              </a:rPr>
              <a:t>Mittlerer Schulabschluss (Fachoberschulreife)</a:t>
            </a:r>
          </a:p>
          <a:p>
            <a:r>
              <a:rPr lang="de-DE" dirty="0">
                <a:solidFill>
                  <a:srgbClr val="002060"/>
                </a:solidFill>
              </a:rPr>
              <a:t>________________________________________________________</a:t>
            </a:r>
          </a:p>
        </p:txBody>
      </p:sp>
      <p:sp>
        <p:nvSpPr>
          <p:cNvPr id="3" name="Flussdiagramm: Verbindungsstelle 5"/>
          <p:cNvSpPr/>
          <p:nvPr/>
        </p:nvSpPr>
        <p:spPr>
          <a:xfrm>
            <a:off x="7267588" y="138698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FOR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de-DE" sz="1400" dirty="0"/>
              <a:t>Fächergruppe I: D, E, M, WP | Fächergruppe II: alle anderen Fächer (auch Physik)</a:t>
            </a:r>
            <a:br>
              <a:rPr lang="de-DE" sz="1400" dirty="0"/>
            </a:br>
            <a:r>
              <a:rPr lang="de-DE" sz="1400" dirty="0"/>
              <a:t>Fächergruppe I darf Fächergruppe II ausgleichen, aber nicht umgekehrt</a:t>
            </a:r>
            <a:br>
              <a:rPr lang="de-DE" sz="1400" dirty="0"/>
            </a:br>
            <a:r>
              <a:rPr lang="de-DE" sz="1400" dirty="0"/>
              <a:t>Keine Nachprüfung in den Fächern der Zentralen Abschlussprüfung 10 (D, M, E) möglich</a:t>
            </a:r>
            <a:r>
              <a:rPr lang="de-DE" dirty="0"/>
              <a:t/>
            </a:r>
            <a:br>
              <a:rPr lang="de-DE" dirty="0"/>
            </a:br>
            <a:endParaRPr lang="de-DE" sz="1400" dirty="0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827584" y="1600200"/>
            <a:ext cx="7992888" cy="3341688"/>
          </a:xfrm>
        </p:spPr>
        <p:txBody>
          <a:bodyPr>
            <a:normAutofit/>
          </a:bodyPr>
          <a:lstStyle/>
          <a:p>
            <a:r>
              <a:rPr lang="de-DE" sz="1400" dirty="0"/>
              <a:t>Teilnahme an 2 E-Kursen</a:t>
            </a:r>
          </a:p>
          <a:p>
            <a:r>
              <a:rPr lang="de-DE" sz="1400" dirty="0"/>
              <a:t>ausreichende Leistungen in E-Kursen und WP I</a:t>
            </a:r>
          </a:p>
          <a:p>
            <a:r>
              <a:rPr lang="de-DE" sz="1400" dirty="0"/>
              <a:t>befriedigende Leistungen in den Grundkursen</a:t>
            </a:r>
          </a:p>
          <a:p>
            <a:r>
              <a:rPr lang="de-DE" sz="1400" dirty="0"/>
              <a:t>übrige, nicht differenzierte Fächer: in 2 Fächern befriedigende Leistungen, in den restlichen Fächern ausreichende Leistungen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00162"/>
              </p:ext>
            </p:extLst>
          </p:nvPr>
        </p:nvGraphicFramePr>
        <p:xfrm>
          <a:off x="611560" y="2990418"/>
          <a:ext cx="7488832" cy="2598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735">
                  <a:extLst>
                    <a:ext uri="{9D8B030D-6E8A-4147-A177-3AD203B41FA5}">
                      <a16:colId xmlns:a16="http://schemas.microsoft.com/office/drawing/2014/main" val="550680326"/>
                    </a:ext>
                  </a:extLst>
                </a:gridCol>
                <a:gridCol w="1793301">
                  <a:extLst>
                    <a:ext uri="{9D8B030D-6E8A-4147-A177-3AD203B41FA5}">
                      <a16:colId xmlns:a16="http://schemas.microsoft.com/office/drawing/2014/main" val="1907648900"/>
                    </a:ext>
                  </a:extLst>
                </a:gridCol>
                <a:gridCol w="3693796">
                  <a:extLst>
                    <a:ext uri="{9D8B030D-6E8A-4147-A177-3AD203B41FA5}">
                      <a16:colId xmlns:a16="http://schemas.microsoft.com/office/drawing/2014/main" val="1544096922"/>
                    </a:ext>
                  </a:extLst>
                </a:gridCol>
              </a:tblGrid>
              <a:tr h="39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Mindestanforderungen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Noten: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mögliche Minderleistungen / Ausgleich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383122922"/>
                  </a:ext>
                </a:extLst>
              </a:tr>
              <a:tr h="68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zwei E-Kurse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</a:rPr>
                        <a:t>und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Wahlpflichtkurs (WP)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„ausreichend“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eine Minderleistung </a:t>
                      </a:r>
                      <a:r>
                        <a:rPr lang="de-DE" sz="1100" dirty="0">
                          <a:effectLst/>
                        </a:rPr>
                        <a:t>in D, E, M, WP oder einem anderen Fach um </a:t>
                      </a:r>
                      <a:r>
                        <a:rPr lang="de-DE" sz="1100" b="1" dirty="0">
                          <a:effectLst/>
                        </a:rPr>
                        <a:t>eine Notenstufe</a:t>
                      </a:r>
                      <a:r>
                        <a:rPr lang="de-DE" sz="1100" dirty="0">
                          <a:effectLst/>
                        </a:rPr>
                        <a:t>, bei</a:t>
                      </a:r>
                      <a:r>
                        <a:rPr lang="de-DE" sz="1100" b="1" dirty="0">
                          <a:effectLst/>
                        </a:rPr>
                        <a:t> Ausgleich </a:t>
                      </a:r>
                      <a:r>
                        <a:rPr lang="de-DE" sz="1100" dirty="0">
                          <a:effectLst/>
                        </a:rPr>
                        <a:t>durch eine bessere Note in einem </a:t>
                      </a:r>
                      <a:r>
                        <a:rPr lang="de-DE" sz="1100" b="1" dirty="0">
                          <a:effectLst/>
                        </a:rPr>
                        <a:t>Fach derselben Fächergruppe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112888811"/>
                  </a:ext>
                </a:extLst>
              </a:tr>
              <a:tr h="68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G-Kurse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</a:rPr>
                        <a:t>evtl.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weitere E-Kurse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„befriedigend“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„ausreichend“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20155"/>
                  </a:ext>
                </a:extLst>
              </a:tr>
              <a:tr h="82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</a:rPr>
                        <a:t>restliche Fächer 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 x „befriedigend“,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Rest „ausreichend“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Zusätzlich </a:t>
                      </a:r>
                      <a:r>
                        <a:rPr lang="de-DE" sz="1100" u="sng" dirty="0">
                          <a:effectLst/>
                        </a:rPr>
                        <a:t>eine</a:t>
                      </a:r>
                      <a:r>
                        <a:rPr lang="de-DE" sz="1100" dirty="0">
                          <a:effectLst/>
                        </a:rPr>
                        <a:t> Minderleistung in einem der übrigen Fächer um bis zu zwei Notenstufen ohne Ausgleich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2973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79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9783" y="142741"/>
            <a:ext cx="66479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dirty="0">
                <a:solidFill>
                  <a:srgbClr val="002060"/>
                </a:solidFill>
              </a:rPr>
              <a:t>Fachoberschulreife mit Qualifikation</a:t>
            </a:r>
          </a:p>
          <a:p>
            <a:r>
              <a:rPr lang="de-DE" sz="1600" dirty="0">
                <a:solidFill>
                  <a:srgbClr val="002060"/>
                </a:solidFill>
              </a:rPr>
              <a:t>Mittlerer Schulabschluss mit Berechtigung zum Besuch der gymnasialen</a:t>
            </a:r>
          </a:p>
          <a:p>
            <a:r>
              <a:rPr lang="de-DE" sz="1600" dirty="0">
                <a:solidFill>
                  <a:srgbClr val="002060"/>
                </a:solidFill>
              </a:rPr>
              <a:t>Oberstufe (Fachoberschulreife mit besonderem Qualifikationsvermerk)</a:t>
            </a:r>
          </a:p>
          <a:p>
            <a:r>
              <a:rPr lang="de-DE" dirty="0">
                <a:solidFill>
                  <a:srgbClr val="002060"/>
                </a:solidFill>
              </a:rPr>
              <a:t>________________________________________________________</a:t>
            </a:r>
          </a:p>
        </p:txBody>
      </p:sp>
      <p:sp>
        <p:nvSpPr>
          <p:cNvPr id="3" name="Flussdiagramm: Verbindungsstelle 5"/>
          <p:cNvSpPr/>
          <p:nvPr/>
        </p:nvSpPr>
        <p:spPr>
          <a:xfrm>
            <a:off x="7267588" y="138698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FOR+Q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84490" y="5578995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de-DE" sz="1400" dirty="0"/>
              <a:t>Fächergruppe I: D, E, M, WP | Fächergruppe II: alle anderen Fächer (auch Physik)</a:t>
            </a:r>
            <a:br>
              <a:rPr lang="de-DE" sz="1400" dirty="0"/>
            </a:br>
            <a:r>
              <a:rPr lang="de-DE" sz="1400" dirty="0"/>
              <a:t>Fächergruppe I darf Fächergruppe II ausgleichen, aber nicht umgekehrt</a:t>
            </a:r>
            <a:br>
              <a:rPr lang="de-DE" sz="1400" dirty="0"/>
            </a:br>
            <a:r>
              <a:rPr lang="de-DE" sz="1400" dirty="0"/>
              <a:t>Keine Nachprüfung in den Fächern der Zentralen Abschlussprüfung 10 (D, M, E) möglich</a:t>
            </a:r>
            <a:r>
              <a:rPr lang="de-DE" dirty="0"/>
              <a:t/>
            </a:r>
            <a:br>
              <a:rPr lang="de-DE" dirty="0"/>
            </a:br>
            <a:endParaRPr lang="de-DE" sz="1400" dirty="0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827584" y="1600200"/>
            <a:ext cx="7992888" cy="3341688"/>
          </a:xfrm>
        </p:spPr>
        <p:txBody>
          <a:bodyPr>
            <a:normAutofit/>
          </a:bodyPr>
          <a:lstStyle/>
          <a:p>
            <a:r>
              <a:rPr lang="de-DE" sz="1400" dirty="0"/>
              <a:t>Teilnahme an 3 E-Kursen mit mindestens befriedigenden Leistungen</a:t>
            </a:r>
          </a:p>
          <a:p>
            <a:r>
              <a:rPr lang="de-DE" sz="1400" dirty="0"/>
              <a:t>Bewertung der G-Kurse mit „gut“</a:t>
            </a:r>
          </a:p>
          <a:p>
            <a:r>
              <a:rPr lang="de-DE" sz="1400" dirty="0"/>
              <a:t>übrige, nicht differenzierte Fächer: im Schnitt befriedigende Leistungen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51419"/>
              </p:ext>
            </p:extLst>
          </p:nvPr>
        </p:nvGraphicFramePr>
        <p:xfrm>
          <a:off x="971599" y="2492895"/>
          <a:ext cx="7416825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488">
                  <a:extLst>
                    <a:ext uri="{9D8B030D-6E8A-4147-A177-3AD203B41FA5}">
                      <a16:colId xmlns:a16="http://schemas.microsoft.com/office/drawing/2014/main" val="550680326"/>
                    </a:ext>
                  </a:extLst>
                </a:gridCol>
                <a:gridCol w="1776058">
                  <a:extLst>
                    <a:ext uri="{9D8B030D-6E8A-4147-A177-3AD203B41FA5}">
                      <a16:colId xmlns:a16="http://schemas.microsoft.com/office/drawing/2014/main" val="1907648900"/>
                    </a:ext>
                  </a:extLst>
                </a:gridCol>
                <a:gridCol w="3658279">
                  <a:extLst>
                    <a:ext uri="{9D8B030D-6E8A-4147-A177-3AD203B41FA5}">
                      <a16:colId xmlns:a16="http://schemas.microsoft.com/office/drawing/2014/main" val="1544096922"/>
                    </a:ext>
                  </a:extLst>
                </a:gridCol>
              </a:tblGrid>
              <a:tr h="453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Mindestanforderungen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Noten: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mögliche Minderleistungen / Ausgleich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383122922"/>
                  </a:ext>
                </a:extLst>
              </a:tr>
              <a:tr h="783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drei E-Kurse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</a:rPr>
                        <a:t>und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Wahlpflichtkurs (WP)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„befriedigend“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</a:rPr>
                        <a:t>eine Minderleistung </a:t>
                      </a:r>
                      <a:r>
                        <a:rPr lang="de-DE" sz="1100" dirty="0">
                          <a:effectLst/>
                        </a:rPr>
                        <a:t>in D, E, M, WP oder einem anderen Fach </a:t>
                      </a:r>
                      <a:r>
                        <a:rPr lang="de-DE" sz="1100" b="1" dirty="0">
                          <a:effectLst/>
                        </a:rPr>
                        <a:t>um eine Notenstufe,</a:t>
                      </a:r>
                      <a:r>
                        <a:rPr lang="de-DE" sz="1100" b="0" dirty="0">
                          <a:effectLst/>
                        </a:rPr>
                        <a:t> </a:t>
                      </a:r>
                      <a:r>
                        <a:rPr lang="de-DE" sz="1100" dirty="0">
                          <a:effectLst/>
                        </a:rPr>
                        <a:t>bei </a:t>
                      </a:r>
                      <a:r>
                        <a:rPr lang="de-DE" sz="1100" b="1" dirty="0">
                          <a:effectLst/>
                        </a:rPr>
                        <a:t>Ausgleich</a:t>
                      </a:r>
                      <a:r>
                        <a:rPr lang="de-DE" sz="1100" dirty="0">
                          <a:effectLst/>
                        </a:rPr>
                        <a:t> durch eine bessere Note in einem Fach </a:t>
                      </a:r>
                      <a:r>
                        <a:rPr lang="de-DE" sz="1100" b="1" dirty="0">
                          <a:effectLst/>
                        </a:rPr>
                        <a:t>derselben Fächergruppe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112888811"/>
                  </a:ext>
                </a:extLst>
              </a:tr>
              <a:tr h="783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G-Kurse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</a:rPr>
                        <a:t>evtl. </a:t>
                      </a: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</a:rPr>
                        <a:t>ein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weiterer E-Kurse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„gut“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„befriedigend“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20155"/>
                  </a:ext>
                </a:extLst>
              </a:tr>
              <a:tr h="932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restliche Fächer 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„befriedigend“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</a:rPr>
                        <a:t> zwei </a:t>
                      </a:r>
                      <a:r>
                        <a:rPr lang="de-DE" sz="1100" dirty="0">
                          <a:effectLst/>
                        </a:rPr>
                        <a:t>Fächer </a:t>
                      </a:r>
                      <a:r>
                        <a:rPr lang="de-DE" sz="1100" b="1" dirty="0">
                          <a:effectLst/>
                        </a:rPr>
                        <a:t>„ausreichend“ </a:t>
                      </a:r>
                      <a:r>
                        <a:rPr lang="de-DE" sz="1100" dirty="0">
                          <a:effectLst/>
                        </a:rPr>
                        <a:t>und ein Fach </a:t>
                      </a:r>
                      <a:r>
                        <a:rPr lang="de-DE" sz="1100" b="1" dirty="0">
                          <a:effectLst/>
                        </a:rPr>
                        <a:t>„ausreichend“ </a:t>
                      </a:r>
                      <a:r>
                        <a:rPr lang="de-DE" sz="1100" dirty="0">
                          <a:effectLst/>
                        </a:rPr>
                        <a:t>oder </a:t>
                      </a:r>
                      <a:r>
                        <a:rPr lang="de-DE" sz="1100" b="1" dirty="0">
                          <a:effectLst/>
                        </a:rPr>
                        <a:t>„mangelhaft“ </a:t>
                      </a:r>
                      <a:r>
                        <a:rPr lang="de-DE" sz="1100" dirty="0">
                          <a:effectLst/>
                        </a:rPr>
                        <a:t>bei Ausgleich durch </a:t>
                      </a:r>
                      <a:r>
                        <a:rPr lang="de-DE" sz="1100" b="1" dirty="0">
                          <a:effectLst/>
                        </a:rPr>
                        <a:t>entsprechende Anzahl „gut“ </a:t>
                      </a:r>
                      <a:r>
                        <a:rPr lang="de-DE" sz="1100" dirty="0">
                          <a:effectLst/>
                        </a:rPr>
                        <a:t>in restlichen Fächern</a:t>
                      </a: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2973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89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1482" y="550779"/>
            <a:ext cx="884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Weitere Fragen? 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79696" y="1772816"/>
            <a:ext cx="7044631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Individuelle Laufbahnberatungen erhalten Sie durch die </a:t>
            </a:r>
            <a:r>
              <a:rPr lang="de-DE" sz="2400" b="1" dirty="0">
                <a:solidFill>
                  <a:srgbClr val="002060"/>
                </a:solidFill>
              </a:rPr>
              <a:t>Klassenlehrer*innen</a:t>
            </a:r>
            <a:r>
              <a:rPr lang="de-DE" sz="2400" dirty="0">
                <a:solidFill>
                  <a:srgbClr val="002060"/>
                </a:solidFill>
              </a:rPr>
              <a:t> an den Beratungstagen. </a:t>
            </a:r>
          </a:p>
        </p:txBody>
      </p:sp>
      <p:pic>
        <p:nvPicPr>
          <p:cNvPr id="11" name="Grafik 1" descr="C:\Users\Muster\AppData\Local\Temp\Gesamtschule Lohma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175685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s Rechteck 7"/>
          <p:cNvSpPr/>
          <p:nvPr/>
        </p:nvSpPr>
        <p:spPr>
          <a:xfrm>
            <a:off x="441482" y="3356992"/>
            <a:ext cx="7301923" cy="24590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Weitergehende Fragen beantworten Ihnen gerne die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Abteilungsleiterinnen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0">
              <a:spcAft>
                <a:spcPts val="1000"/>
              </a:spcAf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Abteilung I: Anna-Maria </a:t>
            </a: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Steinheuser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>
              <a:spcAft>
                <a:spcPts val="1000"/>
              </a:spcAf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Abteilung II: Jessika Zahn</a:t>
            </a:r>
          </a:p>
          <a:p>
            <a:pPr lvl="0">
              <a:spcAft>
                <a:spcPts val="1000"/>
              </a:spcAft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Abteilung III: Meike Thelen </a:t>
            </a:r>
          </a:p>
        </p:txBody>
      </p:sp>
    </p:spTree>
    <p:extLst>
      <p:ext uri="{BB962C8B-B14F-4D97-AF65-F5344CB8AC3E}">
        <p14:creationId xmlns:p14="http://schemas.microsoft.com/office/powerpoint/2010/main" val="31301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9222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34162" y="5121097"/>
            <a:ext cx="662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Vielen Dank für Ihre Aufmerksamkeit!</a:t>
            </a:r>
          </a:p>
        </p:txBody>
      </p:sp>
      <p:pic>
        <p:nvPicPr>
          <p:cNvPr id="5" name="Grafik 1" descr="C:\Users\Muster\AppData\Local\Temp\Gesamtschule Lohmar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165304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15368" y="6093296"/>
            <a:ext cx="236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2060"/>
                </a:solidFill>
              </a:rPr>
              <a:t>Präsentation: S. Henseler &amp; Abteilungsleiterinnen</a:t>
            </a:r>
          </a:p>
        </p:txBody>
      </p:sp>
    </p:spTree>
    <p:extLst>
      <p:ext uri="{BB962C8B-B14F-4D97-AF65-F5344CB8AC3E}">
        <p14:creationId xmlns:p14="http://schemas.microsoft.com/office/powerpoint/2010/main" val="17735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1923352" y="411452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de-DE" sz="5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841733" y="177281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de-DE" sz="5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Flussdiagramm: Verbindungsstelle 22"/>
          <p:cNvSpPr/>
          <p:nvPr/>
        </p:nvSpPr>
        <p:spPr>
          <a:xfrm>
            <a:off x="611560" y="4941169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Fächer-gruppe 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1 &amp; 2</a:t>
            </a:r>
          </a:p>
        </p:txBody>
      </p:sp>
      <p:sp>
        <p:nvSpPr>
          <p:cNvPr id="24" name="Flussdiagramm: Verbindungsstelle 23"/>
          <p:cNvSpPr/>
          <p:nvPr/>
        </p:nvSpPr>
        <p:spPr>
          <a:xfrm>
            <a:off x="2699792" y="4941168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Wahl-pflicht (WP) </a:t>
            </a:r>
          </a:p>
        </p:txBody>
      </p:sp>
      <p:sp>
        <p:nvSpPr>
          <p:cNvPr id="25" name="Flussdiagramm: Verbindungsstelle 24"/>
          <p:cNvSpPr/>
          <p:nvPr/>
        </p:nvSpPr>
        <p:spPr>
          <a:xfrm>
            <a:off x="4788024" y="4941168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Fremd-sprachen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67544" y="555794"/>
            <a:ext cx="828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002060"/>
                </a:solidFill>
              </a:rPr>
              <a:t>Bedeutung der Unterrichtsfächer</a:t>
            </a:r>
            <a:endParaRPr lang="de-DE" sz="2800" dirty="0">
              <a:solidFill>
                <a:srgbClr val="002060"/>
              </a:solidFill>
            </a:endParaRPr>
          </a:p>
          <a:p>
            <a:pPr algn="ctr"/>
            <a:endParaRPr lang="de-DE" sz="2500" dirty="0">
              <a:solidFill>
                <a:srgbClr val="0070C0"/>
              </a:solidFill>
            </a:endParaRPr>
          </a:p>
        </p:txBody>
      </p:sp>
      <p:pic>
        <p:nvPicPr>
          <p:cNvPr id="13" name="Picture 3" descr="C:\Users\Muster\Pictures\Sekundarschule\Comics\Vielfalt_on_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5423"/>
          <a:stretch/>
        </p:blipFill>
        <p:spPr bwMode="auto">
          <a:xfrm>
            <a:off x="1040466" y="1268760"/>
            <a:ext cx="69879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541289" y="1927721"/>
            <a:ext cx="6621263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rgbClr val="002060"/>
                </a:solidFill>
              </a:rPr>
              <a:t>Fächergruppe 1</a:t>
            </a:r>
            <a:r>
              <a:rPr lang="de-DE" sz="2800" dirty="0">
                <a:solidFill>
                  <a:srgbClr val="002060"/>
                </a:solidFill>
              </a:rPr>
              <a:t> (früher: „Hauptfächer“)</a:t>
            </a:r>
          </a:p>
          <a:p>
            <a:r>
              <a:rPr lang="de-DE" sz="2800" dirty="0">
                <a:solidFill>
                  <a:srgbClr val="002060"/>
                </a:solidFill>
              </a:rPr>
              <a:t>z.B. Deutsch, Mathematik, Englisch, WP</a:t>
            </a:r>
          </a:p>
          <a:p>
            <a:r>
              <a:rPr lang="de-DE" sz="2800" dirty="0">
                <a:solidFill>
                  <a:srgbClr val="002060"/>
                </a:solidFill>
              </a:rPr>
              <a:t>Schriftliche Arbeiten</a:t>
            </a:r>
          </a:p>
        </p:txBody>
      </p:sp>
      <p:sp>
        <p:nvSpPr>
          <p:cNvPr id="9" name="Flussdiagramm: Verbindungsstelle 22"/>
          <p:cNvSpPr/>
          <p:nvPr/>
        </p:nvSpPr>
        <p:spPr>
          <a:xfrm>
            <a:off x="7236296" y="199529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Fächer-gruppe </a:t>
            </a:r>
          </a:p>
          <a:p>
            <a:pPr algn="ctr"/>
            <a:r>
              <a:rPr lang="de-DE" sz="2200" dirty="0">
                <a:solidFill>
                  <a:srgbClr val="002060"/>
                </a:solidFill>
              </a:rPr>
              <a:t>1 &amp; 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555794"/>
            <a:ext cx="828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002060"/>
                </a:solidFill>
              </a:rPr>
              <a:t>Bedeutung der Unterrichtsfächer</a:t>
            </a:r>
            <a:endParaRPr lang="de-DE" sz="2800" dirty="0">
              <a:solidFill>
                <a:srgbClr val="002060"/>
              </a:solidFill>
            </a:endParaRPr>
          </a:p>
          <a:p>
            <a:pPr algn="ctr"/>
            <a:endParaRPr lang="de-DE" sz="2500" dirty="0">
              <a:solidFill>
                <a:srgbClr val="0070C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43025" y="4293096"/>
            <a:ext cx="6693271" cy="11521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>
                <a:solidFill>
                  <a:srgbClr val="002060"/>
                </a:solidFill>
              </a:rPr>
              <a:t>Fächergruppe 2</a:t>
            </a:r>
            <a:r>
              <a:rPr lang="de-DE" sz="2800">
                <a:solidFill>
                  <a:srgbClr val="002060"/>
                </a:solidFill>
              </a:rPr>
              <a:t>: alle weiteren Fächer</a:t>
            </a:r>
            <a:endParaRPr lang="de-DE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9698" y="262389"/>
            <a:ext cx="606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Bedeutung des Wahlbereichs 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07704" y="5879013"/>
            <a:ext cx="474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.... für die Schullaufbahn</a:t>
            </a:r>
          </a:p>
        </p:txBody>
      </p:sp>
      <p:sp>
        <p:nvSpPr>
          <p:cNvPr id="4" name="Flussdiagramm: Verbindungsstelle 3"/>
          <p:cNvSpPr/>
          <p:nvPr/>
        </p:nvSpPr>
        <p:spPr>
          <a:xfrm>
            <a:off x="7230662" y="116632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Wahl-pflicht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49167"/>
              </p:ext>
            </p:extLst>
          </p:nvPr>
        </p:nvGraphicFramePr>
        <p:xfrm>
          <a:off x="395536" y="1078200"/>
          <a:ext cx="6610452" cy="445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600" dirty="0"/>
                        <a:t>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600" dirty="0"/>
                        <a:t>Leistungen am Ende der Klasse 10 in WP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840">
                <a:tc>
                  <a:txBody>
                    <a:bodyPr/>
                    <a:lstStyle/>
                    <a:p>
                      <a:r>
                        <a:rPr lang="de-DE" sz="2000" b="1" dirty="0"/>
                        <a:t>Hauptschulabschluss nach</a:t>
                      </a:r>
                      <a:r>
                        <a:rPr lang="de-DE" sz="2000" b="1" baseline="0" dirty="0"/>
                        <a:t> Klasse 10 (</a:t>
                      </a:r>
                      <a:r>
                        <a:rPr lang="de-DE" sz="2000" b="1" dirty="0"/>
                        <a:t>HA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WP-Fach = Fächergruppe 2</a:t>
                      </a:r>
                    </a:p>
                    <a:p>
                      <a:r>
                        <a:rPr lang="de-DE" sz="2000" dirty="0"/>
                        <a:t>ausreichende Leistungen </a:t>
                      </a:r>
                    </a:p>
                    <a:p>
                      <a:r>
                        <a:rPr lang="de-DE" sz="2000" dirty="0"/>
                        <a:t>im WP-Fach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Fachoberschulreife </a:t>
                      </a:r>
                      <a:r>
                        <a:rPr lang="de-DE" sz="2000" dirty="0"/>
                        <a:t>(</a:t>
                      </a:r>
                      <a:r>
                        <a:rPr lang="de-DE" sz="2000" b="1" dirty="0"/>
                        <a:t>FOR</a:t>
                      </a:r>
                      <a:r>
                        <a:rPr lang="de-DE" sz="20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Mittlerer</a:t>
                      </a:r>
                      <a:r>
                        <a:rPr lang="de-DE" sz="2000" baseline="0" dirty="0"/>
                        <a:t> Schulabschluss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WP-Fach = Fächergruppe 1</a:t>
                      </a:r>
                    </a:p>
                    <a:p>
                      <a:r>
                        <a:rPr lang="de-DE" sz="2000" dirty="0"/>
                        <a:t>ausreichende Leistungen </a:t>
                      </a:r>
                    </a:p>
                    <a:p>
                      <a:r>
                        <a:rPr lang="de-DE" sz="2000" dirty="0"/>
                        <a:t>im WP-Fach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/>
                        <a:t>Fachoberschulreife mit Qualifikation (FOR Q)</a:t>
                      </a:r>
                    </a:p>
                    <a:p>
                      <a:r>
                        <a:rPr lang="de-DE" sz="2000" b="0" dirty="0"/>
                        <a:t>Berechtigung für den Besuch der Oberstufe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WP-Fach = Fächergruppe 1</a:t>
                      </a:r>
                    </a:p>
                    <a:p>
                      <a:r>
                        <a:rPr lang="de-DE" sz="2000" dirty="0"/>
                        <a:t>befriedigende Leistungen </a:t>
                      </a:r>
                    </a:p>
                    <a:p>
                      <a:r>
                        <a:rPr lang="de-DE" sz="2000" dirty="0"/>
                        <a:t>im WP-Fach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Verbindungsstelle 1"/>
          <p:cNvSpPr/>
          <p:nvPr/>
        </p:nvSpPr>
        <p:spPr>
          <a:xfrm>
            <a:off x="7308304" y="116632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Fremd-sprachen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9698" y="262389"/>
            <a:ext cx="443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Fremdsprachenfolge 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65588" y="5879013"/>
            <a:ext cx="474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... für die Schullaufbahn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31527" y="1346734"/>
            <a:ext cx="6830225" cy="930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5: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i="1" dirty="0">
                <a:solidFill>
                  <a:srgbClr val="002060"/>
                </a:solidFill>
              </a:rPr>
              <a:t>Englisch</a:t>
            </a:r>
            <a:r>
              <a:rPr lang="de-DE" sz="2400" dirty="0">
                <a:solidFill>
                  <a:srgbClr val="002060"/>
                </a:solidFill>
              </a:rPr>
              <a:t> wird als erste Fremdsprache bis Klasse 10/13 fortgeführt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24238" y="2420888"/>
            <a:ext cx="8396234" cy="9020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6/7: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i="1" dirty="0">
                <a:solidFill>
                  <a:srgbClr val="002060"/>
                </a:solidFill>
              </a:rPr>
              <a:t>Französisch</a:t>
            </a:r>
            <a:r>
              <a:rPr lang="de-DE" sz="2400" dirty="0">
                <a:solidFill>
                  <a:srgbClr val="002060"/>
                </a:solidFill>
              </a:rPr>
              <a:t> wird als mögliche zweite Fremdsprache angeboten (Fortführung bis Klasse 10) 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24237" y="3459202"/>
            <a:ext cx="7388122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8: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i="1" dirty="0">
                <a:solidFill>
                  <a:srgbClr val="002060"/>
                </a:solidFill>
              </a:rPr>
              <a:t>Spanisch</a:t>
            </a:r>
            <a:r>
              <a:rPr lang="de-DE" sz="2400" dirty="0">
                <a:solidFill>
                  <a:srgbClr val="002060"/>
                </a:solidFill>
              </a:rPr>
              <a:t> ist wählbar als zweite oder dritte Fremdsprache (Fortführung bis </a:t>
            </a:r>
            <a:r>
              <a:rPr lang="de-DE" sz="2400" dirty="0" err="1">
                <a:solidFill>
                  <a:srgbClr val="002060"/>
                </a:solidFill>
              </a:rPr>
              <a:t>Jgst</a:t>
            </a:r>
            <a:r>
              <a:rPr lang="de-DE" sz="2400" dirty="0">
                <a:solidFill>
                  <a:srgbClr val="002060"/>
                </a:solidFill>
              </a:rPr>
              <a:t>. 11)  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31526" y="4581128"/>
            <a:ext cx="7884890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2060"/>
                </a:solidFill>
              </a:rPr>
              <a:t>Jgst</a:t>
            </a:r>
            <a:r>
              <a:rPr lang="de-DE" sz="2400" b="1" dirty="0">
                <a:solidFill>
                  <a:srgbClr val="002060"/>
                </a:solidFill>
              </a:rPr>
              <a:t>. 11: </a:t>
            </a:r>
            <a:r>
              <a:rPr lang="de-DE" sz="2400" b="1" i="1" dirty="0">
                <a:solidFill>
                  <a:srgbClr val="002060"/>
                </a:solidFill>
              </a:rPr>
              <a:t>Spanisch</a:t>
            </a:r>
            <a:r>
              <a:rPr lang="de-DE" sz="2400" dirty="0">
                <a:solidFill>
                  <a:srgbClr val="002060"/>
                </a:solidFill>
              </a:rPr>
              <a:t> wird als neu einsetzende Sprache angeboten (Fortführung bis Ende </a:t>
            </a:r>
            <a:r>
              <a:rPr lang="de-DE" sz="2400" dirty="0" err="1">
                <a:solidFill>
                  <a:srgbClr val="002060"/>
                </a:solidFill>
              </a:rPr>
              <a:t>Jgst</a:t>
            </a:r>
            <a:r>
              <a:rPr lang="de-DE" sz="2400" dirty="0">
                <a:solidFill>
                  <a:srgbClr val="002060"/>
                </a:solidFill>
              </a:rPr>
              <a:t>. 13 | 4-stündig)</a:t>
            </a:r>
          </a:p>
        </p:txBody>
      </p:sp>
    </p:spTree>
    <p:extLst>
      <p:ext uri="{BB962C8B-B14F-4D97-AF65-F5344CB8AC3E}">
        <p14:creationId xmlns:p14="http://schemas.microsoft.com/office/powerpoint/2010/main" val="28890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9698" y="262389"/>
            <a:ext cx="6407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Bedeutung der Fremdsprachen …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73482" y="980728"/>
            <a:ext cx="7194862" cy="11521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Zur Erlangung des </a:t>
            </a:r>
            <a:r>
              <a:rPr lang="de-DE" sz="2800" b="1" dirty="0">
                <a:solidFill>
                  <a:srgbClr val="002060"/>
                </a:solidFill>
              </a:rPr>
              <a:t>Abiturs</a:t>
            </a:r>
            <a:r>
              <a:rPr lang="de-DE" sz="2800" dirty="0">
                <a:solidFill>
                  <a:srgbClr val="002060"/>
                </a:solidFill>
              </a:rPr>
              <a:t> wird eine </a:t>
            </a:r>
            <a:r>
              <a:rPr lang="de-DE" sz="2800" b="1" dirty="0">
                <a:solidFill>
                  <a:srgbClr val="002060"/>
                </a:solidFill>
              </a:rPr>
              <a:t>zweite Fremdsprache</a:t>
            </a:r>
            <a:r>
              <a:rPr lang="de-DE" sz="2800" dirty="0">
                <a:solidFill>
                  <a:srgbClr val="002060"/>
                </a:solidFill>
              </a:rPr>
              <a:t> benötigt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82858" y="2204864"/>
            <a:ext cx="7185486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Als zweite Fremdsprache kann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Französisch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 im WP-Bereich der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Klasse 6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 belegt werden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500208" y="3501008"/>
            <a:ext cx="7159051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800" dirty="0">
                <a:solidFill>
                  <a:srgbClr val="002060"/>
                </a:solidFill>
              </a:rPr>
              <a:t>Als zweite Fremdsprache kann </a:t>
            </a:r>
            <a:r>
              <a:rPr lang="de-DE" sz="2800" b="1" dirty="0">
                <a:solidFill>
                  <a:srgbClr val="002060"/>
                </a:solidFill>
              </a:rPr>
              <a:t>Spanisch</a:t>
            </a:r>
            <a:r>
              <a:rPr lang="de-DE" sz="2800" dirty="0">
                <a:solidFill>
                  <a:srgbClr val="002060"/>
                </a:solidFill>
              </a:rPr>
              <a:t> ab </a:t>
            </a:r>
            <a:r>
              <a:rPr lang="de-DE" sz="2800" b="1" dirty="0">
                <a:solidFill>
                  <a:srgbClr val="002060"/>
                </a:solidFill>
              </a:rPr>
              <a:t>Klasse 8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i="1" dirty="0">
                <a:solidFill>
                  <a:srgbClr val="002060"/>
                </a:solidFill>
              </a:rPr>
              <a:t>oder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b="1" dirty="0">
                <a:solidFill>
                  <a:srgbClr val="002060"/>
                </a:solidFill>
              </a:rPr>
              <a:t>ab </a:t>
            </a:r>
            <a:r>
              <a:rPr lang="de-DE" sz="2800" b="1" dirty="0" err="1">
                <a:solidFill>
                  <a:srgbClr val="002060"/>
                </a:solidFill>
              </a:rPr>
              <a:t>Jgst</a:t>
            </a:r>
            <a:r>
              <a:rPr lang="de-DE" sz="2800" b="1" dirty="0">
                <a:solidFill>
                  <a:srgbClr val="002060"/>
                </a:solidFill>
              </a:rPr>
              <a:t>. 11 </a:t>
            </a:r>
            <a:r>
              <a:rPr lang="de-DE" sz="2800" dirty="0">
                <a:solidFill>
                  <a:srgbClr val="002060"/>
                </a:solidFill>
              </a:rPr>
              <a:t>gewählt werden</a:t>
            </a:r>
          </a:p>
        </p:txBody>
      </p:sp>
      <p:pic>
        <p:nvPicPr>
          <p:cNvPr id="9" name="Grafik 1" descr="C:\Users\Muster\AppData\Local\Temp\Gesamtschule Lohmar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85" y="6182855"/>
            <a:ext cx="2362199" cy="6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bgerundetes Rechteck 10"/>
          <p:cNvSpPr/>
          <p:nvPr/>
        </p:nvSpPr>
        <p:spPr>
          <a:xfrm>
            <a:off x="525987" y="4869160"/>
            <a:ext cx="7185486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Abitur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 mit Schwerpunkt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Fremdsprache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 nur möglich mit Spanisch ab </a:t>
            </a:r>
            <a:r>
              <a:rPr lang="de-DE" sz="2800" dirty="0" err="1">
                <a:solidFill>
                  <a:schemeClr val="accent3">
                    <a:lumMod val="50000"/>
                  </a:schemeClr>
                </a:solidFill>
              </a:rPr>
              <a:t>Jgst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. 11</a:t>
            </a:r>
          </a:p>
        </p:txBody>
      </p:sp>
      <p:sp>
        <p:nvSpPr>
          <p:cNvPr id="12" name="Flussdiagramm: Verbindungsstelle 1"/>
          <p:cNvSpPr/>
          <p:nvPr/>
        </p:nvSpPr>
        <p:spPr>
          <a:xfrm>
            <a:off x="7308304" y="116632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Fremd-sprachen</a:t>
            </a:r>
          </a:p>
        </p:txBody>
      </p:sp>
    </p:spTree>
    <p:extLst>
      <p:ext uri="{BB962C8B-B14F-4D97-AF65-F5344CB8AC3E}">
        <p14:creationId xmlns:p14="http://schemas.microsoft.com/office/powerpoint/2010/main" val="9580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23352" y="411452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de-DE" sz="5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41733" y="177281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de-DE" sz="5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Flussdiagramm: Verbindungsstelle 3"/>
          <p:cNvSpPr/>
          <p:nvPr/>
        </p:nvSpPr>
        <p:spPr>
          <a:xfrm>
            <a:off x="611560" y="4941169"/>
            <a:ext cx="1800200" cy="172819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Mathe</a:t>
            </a:r>
          </a:p>
        </p:txBody>
      </p:sp>
      <p:sp>
        <p:nvSpPr>
          <p:cNvPr id="5" name="Flussdiagramm: Verbindungsstelle 4"/>
          <p:cNvSpPr/>
          <p:nvPr/>
        </p:nvSpPr>
        <p:spPr>
          <a:xfrm>
            <a:off x="2699792" y="4941168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 Englisch</a:t>
            </a:r>
          </a:p>
        </p:txBody>
      </p:sp>
      <p:sp>
        <p:nvSpPr>
          <p:cNvPr id="6" name="Flussdiagramm: Verbindungsstelle 5"/>
          <p:cNvSpPr/>
          <p:nvPr/>
        </p:nvSpPr>
        <p:spPr>
          <a:xfrm>
            <a:off x="4788024" y="4941168"/>
            <a:ext cx="1768908" cy="1728192"/>
          </a:xfrm>
          <a:prstGeom prst="flowChartConnector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rgbClr val="002060"/>
                </a:solidFill>
              </a:rPr>
              <a:t>Deutsch</a:t>
            </a:r>
          </a:p>
        </p:txBody>
      </p:sp>
      <p:sp>
        <p:nvSpPr>
          <p:cNvPr id="7" name="Flussdiagramm: Verbindungsstelle 6"/>
          <p:cNvSpPr/>
          <p:nvPr/>
        </p:nvSpPr>
        <p:spPr>
          <a:xfrm>
            <a:off x="6804248" y="4930904"/>
            <a:ext cx="1800200" cy="1728192"/>
          </a:xfrm>
          <a:prstGeom prst="flowChartConnector">
            <a:avLst/>
          </a:prstGeom>
          <a:solidFill>
            <a:schemeClr val="accent3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02060"/>
                </a:solidFill>
              </a:rPr>
              <a:t>Physik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7120" y="404664"/>
            <a:ext cx="828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rgbClr val="002060"/>
                </a:solidFill>
              </a:rPr>
              <a:t>Differenzierung</a:t>
            </a:r>
            <a:r>
              <a:rPr lang="de-DE" sz="3500" dirty="0">
                <a:solidFill>
                  <a:srgbClr val="002060"/>
                </a:solidFill>
              </a:rPr>
              <a:t> </a:t>
            </a:r>
            <a:r>
              <a:rPr lang="de-DE" sz="2500" dirty="0">
                <a:solidFill>
                  <a:srgbClr val="002060"/>
                </a:solidFill>
              </a:rPr>
              <a:t>an der </a:t>
            </a:r>
            <a:r>
              <a:rPr lang="de-DE" sz="2800" dirty="0">
                <a:solidFill>
                  <a:srgbClr val="002060"/>
                </a:solidFill>
              </a:rPr>
              <a:t>Gesamtschule Lohmar</a:t>
            </a:r>
          </a:p>
          <a:p>
            <a:pPr algn="ctr"/>
            <a:endParaRPr lang="de-DE" sz="25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1_Arbeitsplatz\A_Sekundarschule Lohmar\Homepage\Bilder\Differenzierung_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7639"/>
            <a:ext cx="5472608" cy="39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ssdiagramm: Verbindungsstelle 3"/>
          <p:cNvSpPr/>
          <p:nvPr/>
        </p:nvSpPr>
        <p:spPr>
          <a:xfrm>
            <a:off x="7230662" y="116632"/>
            <a:ext cx="1800200" cy="1728192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>
                <a:solidFill>
                  <a:srgbClr val="002060"/>
                </a:solidFill>
              </a:rPr>
              <a:t>Mathe und Englisch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9698" y="262389"/>
            <a:ext cx="610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Unterricht auf verschiedenen ...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265588" y="6023029"/>
            <a:ext cx="4577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... Fachleistungsniveaus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479698" y="1016523"/>
            <a:ext cx="6336704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 7 bis 10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</a:p>
          <a:p>
            <a:pPr lvl="0"/>
            <a:r>
              <a:rPr lang="de-DE" sz="2400" dirty="0">
                <a:solidFill>
                  <a:srgbClr val="002060"/>
                </a:solidFill>
              </a:rPr>
              <a:t>     Unterricht auf </a:t>
            </a:r>
            <a:r>
              <a:rPr lang="de-DE" sz="2400" b="1" dirty="0">
                <a:solidFill>
                  <a:srgbClr val="002060"/>
                </a:solidFill>
              </a:rPr>
              <a:t>zwei Anspruchsebenen</a:t>
            </a:r>
            <a:r>
              <a:rPr lang="de-DE" sz="2400" dirty="0">
                <a:solidFill>
                  <a:srgbClr val="002060"/>
                </a:solidFill>
              </a:rPr>
              <a:t>:   </a:t>
            </a:r>
          </a:p>
          <a:p>
            <a:pPr lvl="0"/>
            <a:r>
              <a:rPr lang="de-DE" sz="2400" b="1" dirty="0">
                <a:solidFill>
                  <a:srgbClr val="002060"/>
                </a:solidFill>
              </a:rPr>
              <a:t>     Grundebene</a:t>
            </a:r>
            <a:r>
              <a:rPr lang="de-DE" sz="2400" dirty="0">
                <a:solidFill>
                  <a:srgbClr val="002060"/>
                </a:solidFill>
              </a:rPr>
              <a:t> und </a:t>
            </a:r>
            <a:r>
              <a:rPr lang="de-DE" sz="2400" b="1" dirty="0">
                <a:solidFill>
                  <a:srgbClr val="002060"/>
                </a:solidFill>
              </a:rPr>
              <a:t>Erweiterungsebene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79698" y="2276454"/>
            <a:ext cx="6735363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In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dirty="0">
                <a:solidFill>
                  <a:srgbClr val="002060"/>
                </a:solidFill>
              </a:rPr>
              <a:t>Klasse 7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  <a:r>
              <a:rPr lang="de-DE" sz="2400" b="1" dirty="0">
                <a:solidFill>
                  <a:srgbClr val="002060"/>
                </a:solidFill>
              </a:rPr>
              <a:t>Binnendifferenzierung</a:t>
            </a:r>
            <a:r>
              <a:rPr lang="de-DE" sz="2400" dirty="0">
                <a:solidFill>
                  <a:srgbClr val="002060"/>
                </a:solidFill>
              </a:rPr>
              <a:t> im </a:t>
            </a:r>
            <a:r>
              <a:rPr lang="de-DE" sz="2400" b="1" dirty="0">
                <a:solidFill>
                  <a:srgbClr val="002060"/>
                </a:solidFill>
              </a:rPr>
              <a:t>Klassenverband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77496" y="3516727"/>
            <a:ext cx="6336705" cy="1183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Ab Klasse 8: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b="1" dirty="0">
                <a:solidFill>
                  <a:srgbClr val="002060"/>
                </a:solidFill>
              </a:rPr>
              <a:t>äußere Differenzierung</a:t>
            </a:r>
            <a:r>
              <a:rPr lang="de-DE" sz="2400" dirty="0">
                <a:solidFill>
                  <a:srgbClr val="002060"/>
                </a:solidFill>
              </a:rPr>
              <a:t> in </a:t>
            </a:r>
            <a:r>
              <a:rPr lang="de-DE" sz="2400" b="1" dirty="0">
                <a:solidFill>
                  <a:srgbClr val="002060"/>
                </a:solidFill>
              </a:rPr>
              <a:t>Grundkursen</a:t>
            </a:r>
            <a:r>
              <a:rPr lang="de-DE" sz="2400" dirty="0">
                <a:solidFill>
                  <a:srgbClr val="002060"/>
                </a:solidFill>
              </a:rPr>
              <a:t> und </a:t>
            </a:r>
            <a:r>
              <a:rPr lang="de-DE" sz="2400" b="1" dirty="0">
                <a:solidFill>
                  <a:srgbClr val="002060"/>
                </a:solidFill>
              </a:rPr>
              <a:t>Erweiterungskursen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477496" y="4788480"/>
            <a:ext cx="7964186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Klassenarbeiten</a:t>
            </a:r>
            <a:r>
              <a:rPr lang="de-DE" sz="2400" dirty="0">
                <a:solidFill>
                  <a:srgbClr val="002060"/>
                </a:solidFill>
              </a:rPr>
              <a:t> auf G- und E-Niveau; </a:t>
            </a:r>
            <a:r>
              <a:rPr lang="de-DE" sz="2400" b="1" dirty="0">
                <a:solidFill>
                  <a:srgbClr val="002060"/>
                </a:solidFill>
              </a:rPr>
              <a:t>innerhalb eines Niveaus </a:t>
            </a:r>
            <a:r>
              <a:rPr lang="de-DE" sz="2400" dirty="0">
                <a:solidFill>
                  <a:srgbClr val="002060"/>
                </a:solidFill>
              </a:rPr>
              <a:t>können </a:t>
            </a:r>
            <a:r>
              <a:rPr lang="de-DE" sz="2400" b="1" dirty="0">
                <a:solidFill>
                  <a:srgbClr val="002060"/>
                </a:solidFill>
              </a:rPr>
              <a:t>alle Notenstufen </a:t>
            </a:r>
            <a:r>
              <a:rPr lang="de-DE" sz="2400" dirty="0">
                <a:solidFill>
                  <a:srgbClr val="002060"/>
                </a:solidFill>
              </a:rPr>
              <a:t>erreicht werden</a:t>
            </a:r>
          </a:p>
        </p:txBody>
      </p:sp>
    </p:spTree>
    <p:extLst>
      <p:ext uri="{BB962C8B-B14F-4D97-AF65-F5344CB8AC3E}">
        <p14:creationId xmlns:p14="http://schemas.microsoft.com/office/powerpoint/2010/main" val="17574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1243</Words>
  <Application>Microsoft Office PowerPoint</Application>
  <PresentationFormat>Bildschirmpräsentation (4:3)</PresentationFormat>
  <Paragraphs>238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Fächergruppe I: D, E, M, WP | Fächergruppe II: alle anderen Fächer (auch Physik) Fächergruppe I darf Fächergruppe II ausgleichen, aber nicht umgekehrt Keine Nachprüfung in den Fächern der Zentralen Abschlussprüfung 10 (D, M, E) möglich </vt:lpstr>
      <vt:lpstr>Fächergruppe I: D, E, M, WP | Fächergruppe II: alle anderen Fächer (auch Physik) Fächergruppe I darf Fächergruppe II ausgleichen, aber nicht umgekehrt Keine Nachprüfung in den Fächern der Zentralen Abschlussprüfung 10 (D, M, E) möglich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Henseler</dc:creator>
  <cp:lastModifiedBy>Jessika.Zahn</cp:lastModifiedBy>
  <cp:revision>335</cp:revision>
  <cp:lastPrinted>2021-03-04T10:36:07Z</cp:lastPrinted>
  <dcterms:created xsi:type="dcterms:W3CDTF">2013-10-04T15:48:45Z</dcterms:created>
  <dcterms:modified xsi:type="dcterms:W3CDTF">2021-03-08T10:25:15Z</dcterms:modified>
  <cp:contentStatus/>
</cp:coreProperties>
</file>